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1" r:id="rId7"/>
    <p:sldId id="260" r:id="rId8"/>
    <p:sldId id="262"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3" autoAdjust="0"/>
    <p:restoredTop sz="94660"/>
  </p:normalViewPr>
  <p:slideViewPr>
    <p:cSldViewPr snapToGrid="0">
      <p:cViewPr varScale="1">
        <p:scale>
          <a:sx n="67" d="100"/>
          <a:sy n="67" d="100"/>
        </p:scale>
        <p:origin x="64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2935888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2683204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64130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1732328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936337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19643251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1619983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412957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1626216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F227C011-8CF4-4C5B-87EB-8F4A0D10E9BE}" type="datetimeFigureOut">
              <a:rPr lang="nl-NL" smtClean="0"/>
              <a:t>21-10-2021</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1959052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F227C011-8CF4-4C5B-87EB-8F4A0D10E9BE}" type="datetimeFigureOut">
              <a:rPr lang="nl-NL" smtClean="0"/>
              <a:t>21-10-2021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3448898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227C011-8CF4-4C5B-87EB-8F4A0D10E9BE}" type="datetimeFigureOut">
              <a:rPr lang="nl-NL" smtClean="0"/>
              <a:t>21-10-2021</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87455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F227C011-8CF4-4C5B-87EB-8F4A0D10E9BE}" type="datetimeFigureOut">
              <a:rPr lang="nl-NL" smtClean="0"/>
              <a:t>21-10-2021</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735640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27C011-8CF4-4C5B-87EB-8F4A0D10E9BE}" type="datetimeFigureOut">
              <a:rPr lang="nl-NL" smtClean="0"/>
              <a:t>21-10-2021</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246005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227C011-8CF4-4C5B-87EB-8F4A0D10E9BE}" type="datetimeFigureOut">
              <a:rPr lang="nl-NL" smtClean="0"/>
              <a:t>21-10-2021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370656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F227C011-8CF4-4C5B-87EB-8F4A0D10E9BE}" type="datetimeFigureOut">
              <a:rPr lang="nl-NL" smtClean="0"/>
              <a:t>21-10-2021</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95C0657D-DD60-4FAA-B58D-3964FB70F22F}" type="slidenum">
              <a:rPr lang="nl-NL" smtClean="0"/>
              <a:t>‹nr.›</a:t>
            </a:fld>
            <a:endParaRPr lang="nl-NL"/>
          </a:p>
        </p:txBody>
      </p:sp>
    </p:spTree>
    <p:extLst>
      <p:ext uri="{BB962C8B-B14F-4D97-AF65-F5344CB8AC3E}">
        <p14:creationId xmlns:p14="http://schemas.microsoft.com/office/powerpoint/2010/main" val="513970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27C011-8CF4-4C5B-87EB-8F4A0D10E9BE}" type="datetimeFigureOut">
              <a:rPr lang="nl-NL" smtClean="0"/>
              <a:t>21-10-2021</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5C0657D-DD60-4FAA-B58D-3964FB70F22F}" type="slidenum">
              <a:rPr lang="nl-NL" smtClean="0"/>
              <a:t>‹nr.›</a:t>
            </a:fld>
            <a:endParaRPr lang="nl-NL"/>
          </a:p>
        </p:txBody>
      </p:sp>
    </p:spTree>
    <p:extLst>
      <p:ext uri="{BB962C8B-B14F-4D97-AF65-F5344CB8AC3E}">
        <p14:creationId xmlns:p14="http://schemas.microsoft.com/office/powerpoint/2010/main" val="23563676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_N9UEPIWzSk"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QX_oy9614HQ&amp;t=10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uzDN_0fUuq4"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deleukstekinderen.nl/wat-is-een-intelligentiekloof/"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1aYlgLBLSQE"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app=desktop&amp;v=wQwxhaardEI&amp;t=13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971F96-A40C-42CA-BBCA-13DB87C7AFF8}"/>
              </a:ext>
            </a:extLst>
          </p:cNvPr>
          <p:cNvSpPr>
            <a:spLocks noGrp="1"/>
          </p:cNvSpPr>
          <p:nvPr>
            <p:ph type="ctrTitle"/>
          </p:nvPr>
        </p:nvSpPr>
        <p:spPr>
          <a:xfrm>
            <a:off x="-2667001" y="295587"/>
            <a:ext cx="10515599" cy="932688"/>
          </a:xfrm>
        </p:spPr>
        <p:txBody>
          <a:bodyPr>
            <a:normAutofit/>
          </a:bodyPr>
          <a:lstStyle/>
          <a:p>
            <a:r>
              <a:rPr lang="nl-NL" sz="5400" b="1" dirty="0"/>
              <a:t>Executieve functies</a:t>
            </a:r>
          </a:p>
        </p:txBody>
      </p:sp>
      <p:sp>
        <p:nvSpPr>
          <p:cNvPr id="3" name="Ondertitel 2">
            <a:extLst>
              <a:ext uri="{FF2B5EF4-FFF2-40B4-BE49-F238E27FC236}">
                <a16:creationId xmlns:a16="http://schemas.microsoft.com/office/drawing/2014/main" id="{8CC08E8D-AC5D-4073-8285-1B5586BD24F2}"/>
              </a:ext>
            </a:extLst>
          </p:cNvPr>
          <p:cNvSpPr>
            <a:spLocks noGrp="1"/>
          </p:cNvSpPr>
          <p:nvPr>
            <p:ph type="subTitle" idx="1"/>
          </p:nvPr>
        </p:nvSpPr>
        <p:spPr>
          <a:xfrm>
            <a:off x="-6286501" y="1228275"/>
            <a:ext cx="10515599" cy="420624"/>
          </a:xfrm>
        </p:spPr>
        <p:txBody>
          <a:bodyPr>
            <a:normAutofit/>
          </a:bodyPr>
          <a:lstStyle/>
          <a:p>
            <a:r>
              <a:rPr lang="nl-NL" b="1" dirty="0"/>
              <a:t>Het stuur van de auto……</a:t>
            </a:r>
          </a:p>
        </p:txBody>
      </p:sp>
      <p:pic>
        <p:nvPicPr>
          <p:cNvPr id="1026" name="Picture 2" descr="De executieve functies - Villa Kakelbont Amerongen">
            <a:extLst>
              <a:ext uri="{FF2B5EF4-FFF2-40B4-BE49-F238E27FC236}">
                <a16:creationId xmlns:a16="http://schemas.microsoft.com/office/drawing/2014/main" id="{3E896C70-7624-41D5-9E0E-FC49CAF02CD3}"/>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3012148" y="1863801"/>
            <a:ext cx="6167702" cy="4440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008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64CE9226-D7C7-49A0-872A-764763B3C6FC}"/>
              </a:ext>
            </a:extLst>
          </p:cNvPr>
          <p:cNvSpPr/>
          <p:nvPr/>
        </p:nvSpPr>
        <p:spPr>
          <a:xfrm>
            <a:off x="3048000" y="967204"/>
            <a:ext cx="6096000" cy="4923592"/>
          </a:xfrm>
          <a:prstGeom prst="rect">
            <a:avLst/>
          </a:prstGeom>
        </p:spPr>
        <p:txBody>
          <a:bodyPr>
            <a:spAutoFit/>
          </a:bodyPr>
          <a:lstStyle/>
          <a:p>
            <a:pPr>
              <a:lnSpc>
                <a:spcPct val="107000"/>
              </a:lnSpc>
              <a:spcAft>
                <a:spcPts val="800"/>
              </a:spcAft>
            </a:pPr>
            <a:r>
              <a:rPr lang="nl-NL" dirty="0">
                <a:latin typeface="Calibri" panose="020F0502020204030204" pitchFamily="34" charset="0"/>
                <a:ea typeface="Calibri" panose="020F0502020204030204" pitchFamily="34" charset="0"/>
                <a:cs typeface="Times New Roman" panose="02020603050405020304" pitchFamily="18" charset="0"/>
              </a:rPr>
              <a:t>Onderwerpen waarmee je  de ontwikkeling van EF kan stimuleren. Leg bij elk onderwerp uit hoe dit werkt en welk aspect van EF je stimuleert.</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Bril</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Hardop denken (spiegelen)</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Werken met een zandloper</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Samen reflecteren op wat er gebeurd is</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Vooruitkijken en structuur bieden</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Zintuigen benoemen en hierbij </a:t>
            </a:r>
            <a:r>
              <a:rPr lang="nl-NL" dirty="0" err="1">
                <a:latin typeface="Calibri" panose="020F0502020204030204" pitchFamily="34" charset="0"/>
                <a:ea typeface="Calibri" panose="020F0502020204030204" pitchFamily="34" charset="0"/>
                <a:cs typeface="Times New Roman" panose="02020603050405020304" pitchFamily="18" charset="0"/>
              </a:rPr>
              <a:t>picto’s</a:t>
            </a:r>
            <a:r>
              <a:rPr lang="nl-NL" dirty="0">
                <a:latin typeface="Calibri" panose="020F0502020204030204" pitchFamily="34" charset="0"/>
                <a:ea typeface="Calibri" panose="020F0502020204030204" pitchFamily="34" charset="0"/>
                <a:cs typeface="Times New Roman" panose="02020603050405020304" pitchFamily="18" charset="0"/>
              </a:rPr>
              <a:t> gebruiken</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Kinderen zelf laten nadenken over hoe ze iets kunnen maken of oplossen</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Een rustbankje of rustactiviteiten aanbieden</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Controle-vragen stellen (bijv. wat moet je eerst doen?)</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‘Stop’! gebruiken</a:t>
            </a:r>
          </a:p>
          <a:p>
            <a:pPr marL="342900" lvl="0" indent="-342900">
              <a:lnSpc>
                <a:spcPct val="107000"/>
              </a:lnSpc>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Emoties van jezelf ‘voordoen’ </a:t>
            </a:r>
          </a:p>
          <a:p>
            <a:pPr marL="342900" lvl="0" indent="-342900">
              <a:lnSpc>
                <a:spcPct val="107000"/>
              </a:lnSpc>
              <a:spcAft>
                <a:spcPts val="800"/>
              </a:spcAft>
              <a:buFont typeface="+mj-lt"/>
              <a:buAutoNum type="arabicPeriod"/>
            </a:pPr>
            <a:r>
              <a:rPr lang="nl-NL" dirty="0">
                <a:latin typeface="Calibri" panose="020F0502020204030204" pitchFamily="34" charset="0"/>
                <a:ea typeface="Calibri" panose="020F0502020204030204" pitchFamily="34" charset="0"/>
                <a:cs typeface="Times New Roman" panose="02020603050405020304" pitchFamily="18" charset="0"/>
              </a:rPr>
              <a:t>Emoties van de kinderen benoemen</a:t>
            </a:r>
          </a:p>
        </p:txBody>
      </p:sp>
    </p:spTree>
    <p:extLst>
      <p:ext uri="{BB962C8B-B14F-4D97-AF65-F5344CB8AC3E}">
        <p14:creationId xmlns:p14="http://schemas.microsoft.com/office/powerpoint/2010/main" val="1012947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a:extLst>
              <a:ext uri="{FF2B5EF4-FFF2-40B4-BE49-F238E27FC236}">
                <a16:creationId xmlns:a16="http://schemas.microsoft.com/office/drawing/2014/main" id="{C03ABD83-037A-4131-9E3A-7A08A3766C08}"/>
              </a:ext>
            </a:extLst>
          </p:cNvPr>
          <p:cNvSpPr txBox="1"/>
          <p:nvPr/>
        </p:nvSpPr>
        <p:spPr>
          <a:xfrm>
            <a:off x="1314450" y="1333500"/>
            <a:ext cx="7973145" cy="3970318"/>
          </a:xfrm>
          <a:prstGeom prst="rect">
            <a:avLst/>
          </a:prstGeom>
          <a:noFill/>
        </p:spPr>
        <p:txBody>
          <a:bodyPr wrap="none" rtlCol="0">
            <a:spAutoFit/>
          </a:bodyPr>
          <a:lstStyle/>
          <a:p>
            <a:r>
              <a:rPr lang="nl-NL" dirty="0"/>
              <a:t>Antwoorden Jorrit en Marije lesopdracht</a:t>
            </a:r>
          </a:p>
          <a:p>
            <a:endParaRPr lang="nl-NL" dirty="0"/>
          </a:p>
          <a:p>
            <a:pPr marL="285750" indent="-285750">
              <a:buFontTx/>
              <a:buChar char="-"/>
            </a:pPr>
            <a:r>
              <a:rPr lang="nl-NL" dirty="0"/>
              <a:t>Werkgeheugen heb je nodig bij </a:t>
            </a:r>
            <a:r>
              <a:rPr lang="nl-NL" dirty="0" err="1"/>
              <a:t>informatieverwerken</a:t>
            </a:r>
            <a:endParaRPr lang="nl-NL" dirty="0"/>
          </a:p>
          <a:p>
            <a:pPr marL="285750" indent="-285750">
              <a:buFontTx/>
              <a:buChar char="-"/>
            </a:pPr>
            <a:r>
              <a:rPr lang="nl-NL" dirty="0"/>
              <a:t>Het gaat over informatie onthouden en er iets mee doen</a:t>
            </a:r>
          </a:p>
          <a:p>
            <a:pPr marL="285750" indent="-285750">
              <a:buFontTx/>
              <a:buChar char="-"/>
            </a:pPr>
            <a:endParaRPr lang="nl-NL" dirty="0"/>
          </a:p>
          <a:p>
            <a:r>
              <a:rPr lang="nl-NL" dirty="0"/>
              <a:t>Jorrit en Marije hebben het op de volgende manieren getraind:</a:t>
            </a:r>
          </a:p>
          <a:p>
            <a:pPr marL="285750" indent="-285750">
              <a:buFont typeface="Arial" panose="020B0604020202020204" pitchFamily="34" charset="0"/>
              <a:buChar char="•"/>
            </a:pPr>
            <a:r>
              <a:rPr lang="nl-NL" dirty="0"/>
              <a:t>Aantekeningen maken in mobieltje</a:t>
            </a:r>
          </a:p>
          <a:p>
            <a:pPr marL="285750" indent="-285750">
              <a:buFont typeface="Arial" panose="020B0604020202020204" pitchFamily="34" charset="0"/>
              <a:buChar char="•"/>
            </a:pPr>
            <a:r>
              <a:rPr lang="nl-NL" dirty="0"/>
              <a:t>Materialen ordenen voordat je er iets mee gaat doen</a:t>
            </a:r>
          </a:p>
          <a:p>
            <a:pPr marL="285750" indent="-285750">
              <a:buFont typeface="Arial" panose="020B0604020202020204" pitchFamily="34" charset="0"/>
              <a:buChar char="•"/>
            </a:pPr>
            <a:r>
              <a:rPr lang="nl-NL" dirty="0"/>
              <a:t>Plannen</a:t>
            </a:r>
          </a:p>
          <a:p>
            <a:pPr marL="285750" indent="-285750">
              <a:buFont typeface="Arial" panose="020B0604020202020204" pitchFamily="34" charset="0"/>
              <a:buChar char="•"/>
            </a:pPr>
            <a:r>
              <a:rPr lang="nl-NL" dirty="0"/>
              <a:t>Omgeving: 1 opdracht tegelijk geven in vaste volgorde totdat</a:t>
            </a:r>
          </a:p>
          <a:p>
            <a:r>
              <a:rPr lang="nl-NL" dirty="0"/>
              <a:t>    het een vaste denkroute is geworden</a:t>
            </a:r>
          </a:p>
          <a:p>
            <a:pPr marL="285750" indent="-285750">
              <a:buFont typeface="Arial" panose="020B0604020202020204" pitchFamily="34" charset="0"/>
              <a:buChar char="•"/>
            </a:pPr>
            <a:r>
              <a:rPr lang="nl-NL" dirty="0"/>
              <a:t>Omgeving: truckjes aanleren om iets in een bep. Vaste volgorde te doen</a:t>
            </a:r>
          </a:p>
          <a:p>
            <a:pPr marL="285750" indent="-285750">
              <a:buFont typeface="Arial" panose="020B0604020202020204" pitchFamily="34" charset="0"/>
              <a:buChar char="•"/>
            </a:pPr>
            <a:r>
              <a:rPr lang="nl-NL" dirty="0"/>
              <a:t>Denkspelletjes spelen</a:t>
            </a:r>
          </a:p>
          <a:p>
            <a:pPr marL="285750" indent="-285750">
              <a:buFont typeface="Arial" panose="020B0604020202020204" pitchFamily="34" charset="0"/>
              <a:buChar char="•"/>
            </a:pPr>
            <a:r>
              <a:rPr lang="nl-NL" dirty="0"/>
              <a:t>Zelfredzaamheid: steeds grotere taken krijgen, bijv. zelf tas inpakken</a:t>
            </a:r>
          </a:p>
        </p:txBody>
      </p:sp>
    </p:spTree>
    <p:extLst>
      <p:ext uri="{BB962C8B-B14F-4D97-AF65-F5344CB8AC3E}">
        <p14:creationId xmlns:p14="http://schemas.microsoft.com/office/powerpoint/2010/main" val="147038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87620048-88D0-43B1-9430-3E450212A184}"/>
              </a:ext>
            </a:extLst>
          </p:cNvPr>
          <p:cNvSpPr/>
          <p:nvPr/>
        </p:nvSpPr>
        <p:spPr>
          <a:xfrm>
            <a:off x="1616848" y="464767"/>
            <a:ext cx="6282490" cy="923330"/>
          </a:xfrm>
          <a:prstGeom prst="rect">
            <a:avLst/>
          </a:prstGeom>
          <a:noFill/>
        </p:spPr>
        <p:txBody>
          <a:bodyPr wrap="none" lIns="91440" tIns="45720" rIns="91440" bIns="45720">
            <a:spAutoFit/>
          </a:bodyPr>
          <a:lstStyle/>
          <a:p>
            <a:pPr algn="ctr"/>
            <a:r>
              <a:rPr lang="nl-NL" sz="5400" b="1" cap="none" spc="0"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In deze les leer je:</a:t>
            </a:r>
          </a:p>
        </p:txBody>
      </p:sp>
      <p:sp>
        <p:nvSpPr>
          <p:cNvPr id="3" name="Tekstvak 2">
            <a:extLst>
              <a:ext uri="{FF2B5EF4-FFF2-40B4-BE49-F238E27FC236}">
                <a16:creationId xmlns:a16="http://schemas.microsoft.com/office/drawing/2014/main" id="{E452D7A4-F501-4593-881D-1672B70936CA}"/>
              </a:ext>
            </a:extLst>
          </p:cNvPr>
          <p:cNvSpPr txBox="1"/>
          <p:nvPr/>
        </p:nvSpPr>
        <p:spPr>
          <a:xfrm>
            <a:off x="693018" y="2310063"/>
            <a:ext cx="9199954" cy="1477328"/>
          </a:xfrm>
          <a:prstGeom prst="rect">
            <a:avLst/>
          </a:prstGeom>
          <a:noFill/>
        </p:spPr>
        <p:txBody>
          <a:bodyPr wrap="none" rtlCol="0">
            <a:spAutoFit/>
          </a:bodyPr>
          <a:lstStyle/>
          <a:p>
            <a:pPr marL="342900" indent="-342900">
              <a:buAutoNum type="arabicPeriod"/>
            </a:pPr>
            <a:r>
              <a:rPr lang="nl-NL" dirty="0"/>
              <a:t>Wat executieve functies zijn</a:t>
            </a:r>
          </a:p>
          <a:p>
            <a:pPr marL="342900" indent="-342900">
              <a:buAutoNum type="arabicPeriod"/>
            </a:pPr>
            <a:r>
              <a:rPr lang="nl-NL" dirty="0"/>
              <a:t>Hoe het zit met de ontwikkeling van EF</a:t>
            </a:r>
          </a:p>
          <a:p>
            <a:pPr marL="342900" indent="-342900">
              <a:buAutoNum type="arabicPeriod"/>
            </a:pPr>
            <a:r>
              <a:rPr lang="nl-NL" dirty="0"/>
              <a:t>Wat inhibitie is en hoe je kunt helpen bij de ontwikkeling van inhibitie in de klas</a:t>
            </a:r>
          </a:p>
          <a:p>
            <a:pPr marL="342900" indent="-342900">
              <a:buAutoNum type="arabicPeriod"/>
            </a:pPr>
            <a:r>
              <a:rPr lang="nl-NL" dirty="0"/>
              <a:t>Wat werkgeheugen is en hoe je kunt bijdragen aan de ontwikkeling daarvan</a:t>
            </a:r>
          </a:p>
          <a:p>
            <a:pPr marL="342900" indent="-342900">
              <a:buAutoNum type="arabicPeriod"/>
            </a:pPr>
            <a:r>
              <a:rPr lang="nl-NL" dirty="0"/>
              <a:t>Wat cognitieve flexibiliteit is en hoe je kunt bijdragen aan de ontwikkeling daarvan</a:t>
            </a:r>
          </a:p>
        </p:txBody>
      </p:sp>
    </p:spTree>
    <p:extLst>
      <p:ext uri="{BB962C8B-B14F-4D97-AF65-F5344CB8AC3E}">
        <p14:creationId xmlns:p14="http://schemas.microsoft.com/office/powerpoint/2010/main" val="1081654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A66BA50A-68C8-49D6-9C9E-F8BECC5D1954}"/>
              </a:ext>
            </a:extLst>
          </p:cNvPr>
          <p:cNvSpPr/>
          <p:nvPr/>
        </p:nvSpPr>
        <p:spPr>
          <a:xfrm>
            <a:off x="5346341" y="1738610"/>
            <a:ext cx="5427704" cy="646331"/>
          </a:xfrm>
          <a:prstGeom prst="rect">
            <a:avLst/>
          </a:prstGeom>
        </p:spPr>
        <p:txBody>
          <a:bodyPr wrap="none">
            <a:spAutoFit/>
          </a:bodyPr>
          <a:lstStyle/>
          <a:p>
            <a:r>
              <a:rPr lang="nl-NL" dirty="0">
                <a:hlinkClick r:id="rId2"/>
              </a:rPr>
              <a:t>https://www.youtube.com/watch?v=_N9UEPIWzSk</a:t>
            </a:r>
            <a:endParaRPr lang="nl-NL" dirty="0"/>
          </a:p>
          <a:p>
            <a:endParaRPr lang="nl-NL" dirty="0"/>
          </a:p>
        </p:txBody>
      </p:sp>
      <p:sp>
        <p:nvSpPr>
          <p:cNvPr id="3" name="Rechthoek 2">
            <a:extLst>
              <a:ext uri="{FF2B5EF4-FFF2-40B4-BE49-F238E27FC236}">
                <a16:creationId xmlns:a16="http://schemas.microsoft.com/office/drawing/2014/main" id="{213B4551-2D7F-402F-8610-42CD1BD20CB8}"/>
              </a:ext>
            </a:extLst>
          </p:cNvPr>
          <p:cNvSpPr/>
          <p:nvPr/>
        </p:nvSpPr>
        <p:spPr>
          <a:xfrm>
            <a:off x="510242" y="502741"/>
            <a:ext cx="4738033" cy="923330"/>
          </a:xfrm>
          <a:prstGeom prst="rect">
            <a:avLst/>
          </a:prstGeom>
          <a:noFill/>
        </p:spPr>
        <p:txBody>
          <a:bodyPr wrap="square" lIns="91440" tIns="45720" rIns="91440" bIns="45720">
            <a:spAutoFit/>
          </a:bodyPr>
          <a:lstStyle/>
          <a:p>
            <a:pPr algn="ctr"/>
            <a:r>
              <a:rPr lang="nl-NL"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Lesopdracht</a:t>
            </a:r>
          </a:p>
        </p:txBody>
      </p:sp>
      <p:sp>
        <p:nvSpPr>
          <p:cNvPr id="4" name="Tekstvak 3">
            <a:extLst>
              <a:ext uri="{FF2B5EF4-FFF2-40B4-BE49-F238E27FC236}">
                <a16:creationId xmlns:a16="http://schemas.microsoft.com/office/drawing/2014/main" id="{5F094EC5-C168-4294-B52F-9AC85864194A}"/>
              </a:ext>
            </a:extLst>
          </p:cNvPr>
          <p:cNvSpPr txBox="1"/>
          <p:nvPr/>
        </p:nvSpPr>
        <p:spPr>
          <a:xfrm>
            <a:off x="704850" y="1738610"/>
            <a:ext cx="11299888" cy="4154984"/>
          </a:xfrm>
          <a:prstGeom prst="rect">
            <a:avLst/>
          </a:prstGeom>
          <a:noFill/>
        </p:spPr>
        <p:txBody>
          <a:bodyPr wrap="none" rtlCol="0">
            <a:spAutoFit/>
          </a:bodyPr>
          <a:lstStyle/>
          <a:p>
            <a:r>
              <a:rPr lang="nl-NL" sz="2400" dirty="0"/>
              <a:t>Bekijk het onderstaande filmpje.</a:t>
            </a:r>
          </a:p>
          <a:p>
            <a:r>
              <a:rPr lang="nl-NL" sz="2400" dirty="0"/>
              <a:t>Hierin wordt uitgelegd wat executieve functies zijn</a:t>
            </a:r>
          </a:p>
          <a:p>
            <a:r>
              <a:rPr lang="nl-NL" sz="2400" dirty="0"/>
              <a:t>Als het goed is kan je daarna de volgende vragen beantwoorden:</a:t>
            </a:r>
          </a:p>
          <a:p>
            <a:endParaRPr lang="nl-NL" sz="2400" dirty="0"/>
          </a:p>
          <a:p>
            <a:pPr marL="457200" indent="-457200">
              <a:buAutoNum type="arabicPeriod"/>
            </a:pPr>
            <a:r>
              <a:rPr lang="nl-NL" sz="2400" dirty="0"/>
              <a:t>Wat zijn de drie belangrijkste executieve functies. Leg uit wat het betekent</a:t>
            </a:r>
          </a:p>
          <a:p>
            <a:pPr marL="457200" indent="-457200">
              <a:buAutoNum type="arabicPeriod"/>
            </a:pPr>
            <a:r>
              <a:rPr lang="nl-NL" sz="2400" dirty="0"/>
              <a:t>Welke andere executieve functies zijn er nog?</a:t>
            </a:r>
          </a:p>
          <a:p>
            <a:pPr marL="457200" indent="-457200">
              <a:buAutoNum type="arabicPeriod"/>
            </a:pPr>
            <a:r>
              <a:rPr lang="nl-NL" sz="2400" dirty="0"/>
              <a:t>Waar in de hersenen zitten de executieve functies?</a:t>
            </a:r>
          </a:p>
          <a:p>
            <a:pPr marL="457200" indent="-457200">
              <a:buAutoNum type="arabicPeriod"/>
            </a:pPr>
            <a:r>
              <a:rPr lang="nl-NL" sz="2400" dirty="0"/>
              <a:t>Tot ongeveer welke leeftijd zijn de EF in ontwikkeling?</a:t>
            </a:r>
          </a:p>
          <a:p>
            <a:pPr marL="457200" indent="-457200">
              <a:buAutoNum type="arabicPeriod"/>
            </a:pPr>
            <a:r>
              <a:rPr lang="nl-NL" sz="2400" dirty="0"/>
              <a:t>Waarom kan je van kinderen nog niet verwachten dat ze hun eigen gedrag</a:t>
            </a:r>
          </a:p>
          <a:p>
            <a:r>
              <a:rPr lang="nl-NL" sz="2400" dirty="0"/>
              <a:t>     sturen?</a:t>
            </a:r>
          </a:p>
          <a:p>
            <a:r>
              <a:rPr lang="nl-NL" sz="2400" dirty="0"/>
              <a:t>5.  Hoe kan je kinderen helpen hun EF te ontwikkelen? Kan je er les over geven?</a:t>
            </a:r>
          </a:p>
        </p:txBody>
      </p:sp>
    </p:spTree>
    <p:extLst>
      <p:ext uri="{BB962C8B-B14F-4D97-AF65-F5344CB8AC3E}">
        <p14:creationId xmlns:p14="http://schemas.microsoft.com/office/powerpoint/2010/main" val="4269904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7E98396E-5706-42D3-AE0A-4DA64C38E80C}"/>
              </a:ext>
            </a:extLst>
          </p:cNvPr>
          <p:cNvSpPr/>
          <p:nvPr/>
        </p:nvSpPr>
        <p:spPr>
          <a:xfrm>
            <a:off x="1123127" y="390852"/>
            <a:ext cx="3591048" cy="923330"/>
          </a:xfrm>
          <a:prstGeom prst="rect">
            <a:avLst/>
          </a:prstGeom>
          <a:noFill/>
        </p:spPr>
        <p:txBody>
          <a:bodyPr wrap="none" lIns="91440" tIns="45720" rIns="91440" bIns="45720">
            <a:spAutoFit/>
          </a:bodyPr>
          <a:lstStyle/>
          <a:p>
            <a:pPr algn="ctr"/>
            <a:r>
              <a:rPr lang="nl-NL" sz="5400" b="0" cap="none" spc="0" dirty="0">
                <a:ln w="0"/>
                <a:solidFill>
                  <a:schemeClr val="accent1"/>
                </a:solidFill>
                <a:effectLst>
                  <a:outerShdw blurRad="38100" dist="25400" dir="5400000" algn="ctr" rotWithShape="0">
                    <a:srgbClr val="6E747A">
                      <a:alpha val="43000"/>
                    </a:srgbClr>
                  </a:outerShdw>
                </a:effectLst>
              </a:rPr>
              <a:t>1. Inhibitie</a:t>
            </a:r>
          </a:p>
        </p:txBody>
      </p:sp>
      <p:sp>
        <p:nvSpPr>
          <p:cNvPr id="3" name="Tekstvak 2">
            <a:extLst>
              <a:ext uri="{FF2B5EF4-FFF2-40B4-BE49-F238E27FC236}">
                <a16:creationId xmlns:a16="http://schemas.microsoft.com/office/drawing/2014/main" id="{AB08B46A-A5CB-445D-8ACF-0FD396F8B384}"/>
              </a:ext>
            </a:extLst>
          </p:cNvPr>
          <p:cNvSpPr txBox="1"/>
          <p:nvPr/>
        </p:nvSpPr>
        <p:spPr>
          <a:xfrm>
            <a:off x="1123127" y="4687937"/>
            <a:ext cx="6187528" cy="923330"/>
          </a:xfrm>
          <a:prstGeom prst="rect">
            <a:avLst/>
          </a:prstGeom>
          <a:noFill/>
        </p:spPr>
        <p:txBody>
          <a:bodyPr wrap="none" rtlCol="0">
            <a:spAutoFit/>
          </a:bodyPr>
          <a:lstStyle/>
          <a:p>
            <a:r>
              <a:rPr lang="nl-NL" dirty="0">
                <a:hlinkClick r:id="rId2"/>
              </a:rPr>
              <a:t>https://www.youtube.com/watch?v=QX_oy9614HQ&amp;t=10s</a:t>
            </a:r>
            <a:endParaRPr lang="nl-NL" dirty="0"/>
          </a:p>
          <a:p>
            <a:endParaRPr lang="nl-NL" dirty="0"/>
          </a:p>
          <a:p>
            <a:endParaRPr lang="nl-NL" dirty="0"/>
          </a:p>
        </p:txBody>
      </p:sp>
      <p:sp>
        <p:nvSpPr>
          <p:cNvPr id="4" name="Tekstvak 3">
            <a:extLst>
              <a:ext uri="{FF2B5EF4-FFF2-40B4-BE49-F238E27FC236}">
                <a16:creationId xmlns:a16="http://schemas.microsoft.com/office/drawing/2014/main" id="{607F5AB0-B560-406D-9E3A-999834700436}"/>
              </a:ext>
            </a:extLst>
          </p:cNvPr>
          <p:cNvSpPr txBox="1"/>
          <p:nvPr/>
        </p:nvSpPr>
        <p:spPr>
          <a:xfrm>
            <a:off x="1123127" y="1708398"/>
            <a:ext cx="8430448" cy="2585323"/>
          </a:xfrm>
          <a:prstGeom prst="rect">
            <a:avLst/>
          </a:prstGeom>
          <a:noFill/>
        </p:spPr>
        <p:txBody>
          <a:bodyPr wrap="square" rtlCol="0">
            <a:spAutoFit/>
          </a:bodyPr>
          <a:lstStyle/>
          <a:p>
            <a:r>
              <a:rPr lang="nl-NL" dirty="0"/>
              <a:t>Inhibitie = het onder controle hebben van je impulsen. Eerst denken dan doen….</a:t>
            </a:r>
          </a:p>
          <a:p>
            <a:r>
              <a:rPr lang="nl-NL" dirty="0"/>
              <a:t> Het filmpje hieronder is van de beroemde marshmallowtest. Kinderen worden in een kamertje gezet met een lekkere marshmallow voor hun neus. Ze krijgen de volgende instructie: Je kunt hem nu eten, ik ga nu weg, als je hem hebt bewaard krijg je als beloning nog éen marshmallow en kan je er twee eten. Daarna wordt het kind een tijdje alleen gelaten</a:t>
            </a:r>
          </a:p>
          <a:p>
            <a:endParaRPr lang="nl-NL" dirty="0"/>
          </a:p>
          <a:p>
            <a:r>
              <a:rPr lang="nl-NL" dirty="0"/>
              <a:t>Wat doen de kinderen allemaal om hun impulsen te beheersen?</a:t>
            </a:r>
          </a:p>
        </p:txBody>
      </p:sp>
    </p:spTree>
    <p:extLst>
      <p:ext uri="{BB962C8B-B14F-4D97-AF65-F5344CB8AC3E}">
        <p14:creationId xmlns:p14="http://schemas.microsoft.com/office/powerpoint/2010/main" val="1745060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5E6C176C-70F4-4EB6-9D2F-27E7E3BDBE98}"/>
              </a:ext>
            </a:extLst>
          </p:cNvPr>
          <p:cNvSpPr/>
          <p:nvPr/>
        </p:nvSpPr>
        <p:spPr>
          <a:xfrm>
            <a:off x="942974" y="1223486"/>
            <a:ext cx="8639175" cy="5355312"/>
          </a:xfrm>
          <a:prstGeom prst="rect">
            <a:avLst/>
          </a:prstGeom>
        </p:spPr>
        <p:txBody>
          <a:bodyPr wrap="square">
            <a:spAutoFit/>
          </a:bodyPr>
          <a:lstStyle/>
          <a:p>
            <a:pPr lvl="0"/>
            <a:endParaRPr lang="nl-NL" dirty="0">
              <a:solidFill>
                <a:prstClr val="black"/>
              </a:solidFill>
            </a:endParaRPr>
          </a:p>
          <a:p>
            <a:pPr lvl="0"/>
            <a:r>
              <a:rPr lang="nl-NL" dirty="0">
                <a:solidFill>
                  <a:prstClr val="black"/>
                </a:solidFill>
              </a:rPr>
              <a:t>1. Wat kan je aan een kind observeren die moeite heeft met inhibitie? Schrijf</a:t>
            </a:r>
          </a:p>
          <a:p>
            <a:pPr lvl="0"/>
            <a:r>
              <a:rPr lang="nl-NL" dirty="0">
                <a:solidFill>
                  <a:prstClr val="black"/>
                </a:solidFill>
              </a:rPr>
              <a:t>    mogelijke gedragingen op</a:t>
            </a:r>
          </a:p>
          <a:p>
            <a:pPr lvl="0"/>
            <a:endParaRPr lang="nl-NL" dirty="0">
              <a:solidFill>
                <a:prstClr val="black"/>
              </a:solidFill>
            </a:endParaRPr>
          </a:p>
          <a:p>
            <a:pPr lvl="0"/>
            <a:endParaRPr lang="nl-NL" dirty="0">
              <a:solidFill>
                <a:prstClr val="black"/>
              </a:solidFill>
            </a:endParaRPr>
          </a:p>
          <a:p>
            <a:pPr lvl="0"/>
            <a:r>
              <a:rPr lang="nl-NL" dirty="0">
                <a:solidFill>
                  <a:prstClr val="black"/>
                </a:solidFill>
              </a:rPr>
              <a:t>2. Wat kan je doen als onderwijsassistent in de volgende situaties die te maken hebben met inhibitie:</a:t>
            </a:r>
          </a:p>
          <a:p>
            <a:pPr lvl="0"/>
            <a:endParaRPr lang="nl-NL" dirty="0">
              <a:solidFill>
                <a:prstClr val="black"/>
              </a:solidFill>
            </a:endParaRPr>
          </a:p>
          <a:p>
            <a:pPr marL="285750" lvl="0" indent="-285750">
              <a:buFont typeface="Wingdings" panose="05000000000000000000" pitchFamily="2" charset="2"/>
              <a:buChar char="Ø"/>
            </a:pPr>
            <a:r>
              <a:rPr lang="nl-NL" b="1" dirty="0">
                <a:solidFill>
                  <a:prstClr val="black"/>
                </a:solidFill>
              </a:rPr>
              <a:t>Uitgestelde aandacht. </a:t>
            </a:r>
          </a:p>
          <a:p>
            <a:pPr lvl="0"/>
            <a:r>
              <a:rPr lang="nl-NL" dirty="0">
                <a:solidFill>
                  <a:prstClr val="black"/>
                </a:solidFill>
              </a:rPr>
              <a:t>Je hebt even geen tijd om een kind in groep 3 te helpen. Het kind kan hier niet goed mee omgaan en gaat onrustig door de klas lopen.</a:t>
            </a:r>
          </a:p>
          <a:p>
            <a:pPr lvl="0"/>
            <a:endParaRPr lang="nl-NL" dirty="0">
              <a:solidFill>
                <a:prstClr val="black"/>
              </a:solidFill>
            </a:endParaRPr>
          </a:p>
          <a:p>
            <a:pPr marL="285750" lvl="0" indent="-285750">
              <a:buFont typeface="Wingdings" panose="05000000000000000000" pitchFamily="2" charset="2"/>
              <a:buChar char="Ø"/>
            </a:pPr>
            <a:r>
              <a:rPr lang="nl-NL" b="1" dirty="0">
                <a:solidFill>
                  <a:prstClr val="black"/>
                </a:solidFill>
              </a:rPr>
              <a:t> Instructie geven</a:t>
            </a:r>
          </a:p>
          <a:p>
            <a:pPr lvl="0"/>
            <a:r>
              <a:rPr lang="nl-NL" dirty="0">
                <a:solidFill>
                  <a:prstClr val="black"/>
                </a:solidFill>
              </a:rPr>
              <a:t>Hoe kan ervoor zorgen in je instructie bij bijv. een knutselwerkje dat kinderen met een slechte inhibitie niet alvast beginnen en er een puinhoop van maken?</a:t>
            </a:r>
          </a:p>
          <a:p>
            <a:pPr lvl="0"/>
            <a:endParaRPr lang="nl-NL" dirty="0">
              <a:solidFill>
                <a:prstClr val="black"/>
              </a:solidFill>
            </a:endParaRPr>
          </a:p>
          <a:p>
            <a:pPr marL="285750" lvl="0" indent="-285750">
              <a:buFont typeface="Wingdings" panose="05000000000000000000" pitchFamily="2" charset="2"/>
              <a:buChar char="Ø"/>
            </a:pPr>
            <a:r>
              <a:rPr lang="nl-NL" b="1" dirty="0">
                <a:solidFill>
                  <a:prstClr val="black"/>
                </a:solidFill>
              </a:rPr>
              <a:t>Begeleiden</a:t>
            </a:r>
          </a:p>
          <a:p>
            <a:pPr lvl="0"/>
            <a:r>
              <a:rPr lang="nl-NL" dirty="0">
                <a:solidFill>
                  <a:prstClr val="black"/>
                </a:solidFill>
              </a:rPr>
              <a:t>Bedenk 3 tips voor je medestudenten waarmee je een impulsief kind beter kunt sturen en afremmen als hij op hol slaat tijdens een spelactiviteit. </a:t>
            </a:r>
          </a:p>
        </p:txBody>
      </p:sp>
      <p:sp>
        <p:nvSpPr>
          <p:cNvPr id="3" name="Rechthoek 2">
            <a:extLst>
              <a:ext uri="{FF2B5EF4-FFF2-40B4-BE49-F238E27FC236}">
                <a16:creationId xmlns:a16="http://schemas.microsoft.com/office/drawing/2014/main" id="{D7DD32A3-EC52-41FB-BBE3-532BF4496C46}"/>
              </a:ext>
            </a:extLst>
          </p:cNvPr>
          <p:cNvSpPr/>
          <p:nvPr/>
        </p:nvSpPr>
        <p:spPr>
          <a:xfrm>
            <a:off x="942974" y="279202"/>
            <a:ext cx="9007595" cy="923330"/>
          </a:xfrm>
          <a:prstGeom prst="rect">
            <a:avLst/>
          </a:prstGeom>
          <a:noFill/>
        </p:spPr>
        <p:txBody>
          <a:bodyPr wrap="none" lIns="91440" tIns="45720" rIns="91440" bIns="45720">
            <a:spAutoFit/>
          </a:bodyPr>
          <a:lstStyle/>
          <a:p>
            <a:pPr algn="ctr"/>
            <a:r>
              <a:rPr lang="nl-NL" sz="5400" dirty="0">
                <a:ln w="0"/>
                <a:effectLst>
                  <a:outerShdw blurRad="38100" dist="19050" dir="2700000" algn="tl" rotWithShape="0">
                    <a:schemeClr val="dk1">
                      <a:alpha val="40000"/>
                    </a:schemeClr>
                  </a:outerShdw>
                </a:effectLst>
              </a:rPr>
              <a:t>O</a:t>
            </a:r>
            <a:r>
              <a:rPr lang="nl-NL" sz="5400" b="0" cap="none" spc="0" dirty="0">
                <a:ln w="0"/>
                <a:solidFill>
                  <a:schemeClr val="tx1"/>
                </a:solidFill>
                <a:effectLst>
                  <a:outerShdw blurRad="38100" dist="19050" dir="2700000" algn="tl" rotWithShape="0">
                    <a:schemeClr val="dk1">
                      <a:alpha val="40000"/>
                    </a:schemeClr>
                  </a:outerShdw>
                </a:effectLst>
              </a:rPr>
              <a:t>pdracht inhibitie in de klas</a:t>
            </a:r>
          </a:p>
        </p:txBody>
      </p:sp>
    </p:spTree>
    <p:extLst>
      <p:ext uri="{BB962C8B-B14F-4D97-AF65-F5344CB8AC3E}">
        <p14:creationId xmlns:p14="http://schemas.microsoft.com/office/powerpoint/2010/main" val="1370806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03D1258B-41B0-4FE5-91AB-D7CB02628DA3}"/>
              </a:ext>
            </a:extLst>
          </p:cNvPr>
          <p:cNvSpPr/>
          <p:nvPr/>
        </p:nvSpPr>
        <p:spPr>
          <a:xfrm>
            <a:off x="317191" y="474391"/>
            <a:ext cx="10229340" cy="923330"/>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Opdracht Werkgeheugen trainen</a:t>
            </a:r>
          </a:p>
        </p:txBody>
      </p:sp>
      <p:sp>
        <p:nvSpPr>
          <p:cNvPr id="4" name="Rechthoek 3">
            <a:extLst>
              <a:ext uri="{FF2B5EF4-FFF2-40B4-BE49-F238E27FC236}">
                <a16:creationId xmlns:a16="http://schemas.microsoft.com/office/drawing/2014/main" id="{A8406CEE-9313-4643-BAFE-3D9DAA07F78A}"/>
              </a:ext>
            </a:extLst>
          </p:cNvPr>
          <p:cNvSpPr/>
          <p:nvPr/>
        </p:nvSpPr>
        <p:spPr>
          <a:xfrm>
            <a:off x="509804" y="2031551"/>
            <a:ext cx="5416483" cy="646331"/>
          </a:xfrm>
          <a:prstGeom prst="rect">
            <a:avLst/>
          </a:prstGeom>
        </p:spPr>
        <p:txBody>
          <a:bodyPr wrap="none">
            <a:spAutoFit/>
          </a:bodyPr>
          <a:lstStyle/>
          <a:p>
            <a:r>
              <a:rPr lang="nl-NL" dirty="0">
                <a:hlinkClick r:id="rId2"/>
              </a:rPr>
              <a:t>https://www.youtube.com/watch?v=uzDN_0fUuq4</a:t>
            </a:r>
            <a:endParaRPr lang="nl-NL" dirty="0"/>
          </a:p>
          <a:p>
            <a:endParaRPr lang="nl-NL" dirty="0"/>
          </a:p>
        </p:txBody>
      </p:sp>
      <p:sp>
        <p:nvSpPr>
          <p:cNvPr id="6" name="Tekstvak 5">
            <a:extLst>
              <a:ext uri="{FF2B5EF4-FFF2-40B4-BE49-F238E27FC236}">
                <a16:creationId xmlns:a16="http://schemas.microsoft.com/office/drawing/2014/main" id="{CE4BC45E-4460-493E-8CF2-2B544621E793}"/>
              </a:ext>
            </a:extLst>
          </p:cNvPr>
          <p:cNvSpPr txBox="1"/>
          <p:nvPr/>
        </p:nvSpPr>
        <p:spPr>
          <a:xfrm>
            <a:off x="509804" y="3099335"/>
            <a:ext cx="10676321" cy="2031325"/>
          </a:xfrm>
          <a:prstGeom prst="rect">
            <a:avLst/>
          </a:prstGeom>
          <a:noFill/>
        </p:spPr>
        <p:txBody>
          <a:bodyPr wrap="none" rtlCol="0">
            <a:spAutoFit/>
          </a:bodyPr>
          <a:lstStyle/>
          <a:p>
            <a:r>
              <a:rPr lang="nl-NL" dirty="0"/>
              <a:t>In het filmpje hierboven zie je :</a:t>
            </a:r>
          </a:p>
          <a:p>
            <a:pPr marL="285750" indent="-285750">
              <a:buFont typeface="Arial" panose="020B0604020202020204" pitchFamily="34" charset="0"/>
              <a:buChar char="•"/>
            </a:pPr>
            <a:r>
              <a:rPr lang="nl-NL" dirty="0"/>
              <a:t>Wat werkgeheugen is</a:t>
            </a:r>
          </a:p>
          <a:p>
            <a:pPr marL="285750" indent="-285750">
              <a:buFont typeface="Arial" panose="020B0604020202020204" pitchFamily="34" charset="0"/>
              <a:buChar char="•"/>
            </a:pPr>
            <a:r>
              <a:rPr lang="nl-NL" dirty="0"/>
              <a:t>Hoe Jorrit en Marije hun werkgeheugen hebben ontwikkeld</a:t>
            </a:r>
          </a:p>
          <a:p>
            <a:endParaRPr lang="nl-NL" dirty="0"/>
          </a:p>
          <a:p>
            <a:pPr marL="342900" indent="-342900">
              <a:buAutoNum type="arabicPeriod"/>
            </a:pPr>
            <a:r>
              <a:rPr lang="nl-NL" dirty="0"/>
              <a:t>Aan welke dingen in het gedrag van Jorrit is te merken dat zijn werkgeheugen zwak is?</a:t>
            </a:r>
          </a:p>
          <a:p>
            <a:pPr marL="342900" indent="-342900">
              <a:buAutoNum type="arabicPeriod"/>
            </a:pPr>
            <a:r>
              <a:rPr lang="nl-NL" dirty="0"/>
              <a:t>Maak een lijstje van alle dingen die de omgeving van Jorrit en Marije doen om hun werkgeheugen</a:t>
            </a:r>
          </a:p>
          <a:p>
            <a:r>
              <a:rPr lang="nl-NL" dirty="0"/>
              <a:t>     te trainen.</a:t>
            </a:r>
          </a:p>
        </p:txBody>
      </p:sp>
    </p:spTree>
    <p:extLst>
      <p:ext uri="{BB962C8B-B14F-4D97-AF65-F5344CB8AC3E}">
        <p14:creationId xmlns:p14="http://schemas.microsoft.com/office/powerpoint/2010/main" val="3232464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09EA7EA7-74F5-4EE2-8E3D-1A10308259D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id="{A5CE79B5-7EE4-424D-AD14-5DEFB61B85C8}"/>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96C926F-F999-44BA-8D86-9EAB51D6501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248745E7-0AF0-48F9-8E58-2673FC5F4F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9715E81A-D2E0-4431-9370-4E4A9ECA7F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EDB37A9-282D-4DDB-85AD-B2090A825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533D5933-7F91-4F5E-BC31-42FD0E2D8D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37ADDF68-C9BE-46EA-83DE-2C07DD8396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10D67396-BABD-48A8-A892-CCB5095FA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626DA82A-72C2-4DF6-9CF0-0D1F6B96B5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8EE6DC63-4380-4BE0-A68A-8F01162BD1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cxnSp>
        <p:nvCxnSpPr>
          <p:cNvPr id="21" name="Straight Connector 20">
            <a:extLst>
              <a:ext uri="{FF2B5EF4-FFF2-40B4-BE49-F238E27FC236}">
                <a16:creationId xmlns:a16="http://schemas.microsoft.com/office/drawing/2014/main" id="{0B5F7E3B-C5F1-40E0-A491-558BAFBC1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241804" y="1460500"/>
            <a:ext cx="0" cy="3937000"/>
          </a:xfrm>
          <a:prstGeom prst="line">
            <a:avLst/>
          </a:prstGeom>
        </p:spPr>
        <p:style>
          <a:lnRef idx="1">
            <a:schemeClr val="accent1"/>
          </a:lnRef>
          <a:fillRef idx="0">
            <a:schemeClr val="accent1"/>
          </a:fillRef>
          <a:effectRef idx="0">
            <a:schemeClr val="accent1"/>
          </a:effectRef>
          <a:fontRef idx="minor">
            <a:schemeClr val="tx1"/>
          </a:fontRef>
        </p:style>
      </p:cxnSp>
      <p:sp>
        <p:nvSpPr>
          <p:cNvPr id="2" name="Rechthoek 1">
            <a:extLst>
              <a:ext uri="{FF2B5EF4-FFF2-40B4-BE49-F238E27FC236}">
                <a16:creationId xmlns:a16="http://schemas.microsoft.com/office/drawing/2014/main" id="{617EE841-E297-4BEE-A86E-8E5D77286FD0}"/>
              </a:ext>
            </a:extLst>
          </p:cNvPr>
          <p:cNvSpPr/>
          <p:nvPr/>
        </p:nvSpPr>
        <p:spPr>
          <a:xfrm>
            <a:off x="643467" y="816638"/>
            <a:ext cx="3367359" cy="5224724"/>
          </a:xfrm>
          <a:prstGeom prst="rect">
            <a:avLst/>
          </a:prstGeom>
        </p:spPr>
        <p:txBody>
          <a:bodyPr vert="horz" lIns="91440" tIns="45720" rIns="91440" bIns="45720" rtlCol="0" anchor="ctr">
            <a:normAutofit/>
          </a:bodyPr>
          <a:lstStyle/>
          <a:p>
            <a:pPr>
              <a:spcBef>
                <a:spcPct val="0"/>
              </a:spcBef>
              <a:spcAft>
                <a:spcPts val="600"/>
              </a:spcAft>
            </a:pPr>
            <a:r>
              <a:rPr lang="en-US" sz="3600" b="0" cap="none" spc="0">
                <a:ln w="0"/>
                <a:solidFill>
                  <a:schemeClr val="accent1"/>
                </a:solidFill>
                <a:effectLst>
                  <a:outerShdw blurRad="38100" dist="19050" dir="2700000" algn="tl" rotWithShape="0">
                    <a:schemeClr val="dk1">
                      <a:alpha val="40000"/>
                    </a:schemeClr>
                  </a:outerShdw>
                </a:effectLst>
                <a:latin typeface="+mj-lt"/>
                <a:ea typeface="+mj-ea"/>
                <a:cs typeface="+mj-cs"/>
              </a:rPr>
              <a:t>Signalen van een zwak werkgeheugen</a:t>
            </a:r>
          </a:p>
        </p:txBody>
      </p:sp>
      <p:sp>
        <p:nvSpPr>
          <p:cNvPr id="4" name="Rechthoek 3">
            <a:extLst>
              <a:ext uri="{FF2B5EF4-FFF2-40B4-BE49-F238E27FC236}">
                <a16:creationId xmlns:a16="http://schemas.microsoft.com/office/drawing/2014/main" id="{D5B0A6AF-0BD8-4F6F-8DB6-9B9F49792BF8}"/>
              </a:ext>
            </a:extLst>
          </p:cNvPr>
          <p:cNvSpPr/>
          <p:nvPr/>
        </p:nvSpPr>
        <p:spPr>
          <a:xfrm>
            <a:off x="4654295" y="816638"/>
            <a:ext cx="4619706" cy="5224724"/>
          </a:xfrm>
          <a:prstGeom prst="rect">
            <a:avLst/>
          </a:prstGeom>
        </p:spPr>
        <p:txBody>
          <a:bodyPr vert="horz" lIns="91440" tIns="45720" rIns="91440" bIns="45720" rtlCol="0" anchor="ctr">
            <a:normAutofit/>
          </a:bodyPr>
          <a:lstStyle/>
          <a:p>
            <a:pPr marL="342900" indent="-342900" fontAlgn="base">
              <a:lnSpc>
                <a:spcPct val="90000"/>
              </a:lnSpc>
              <a:spcBef>
                <a:spcPts val="1000"/>
              </a:spcBef>
              <a:buClr>
                <a:schemeClr val="accent1"/>
              </a:buClr>
              <a:buSzPct val="80000"/>
              <a:buFont typeface="Wingdings 3" charset="2"/>
              <a:buChar char=""/>
            </a:pPr>
            <a:r>
              <a:rPr lang="en-US" sz="1500">
                <a:solidFill>
                  <a:schemeClr val="tx1">
                    <a:lumMod val="75000"/>
                    <a:lumOff val="25000"/>
                  </a:schemeClr>
                </a:solidFill>
              </a:rPr>
              <a:t>Moeite met het houden van de aandacht bij een bepaald onderwerp. Bij te veel inspanning haken kinderen af.</a:t>
            </a:r>
          </a:p>
          <a:p>
            <a:pPr marL="342900" indent="-342900" fontAlgn="base">
              <a:lnSpc>
                <a:spcPct val="90000"/>
              </a:lnSpc>
              <a:spcBef>
                <a:spcPts val="1000"/>
              </a:spcBef>
              <a:buClr>
                <a:schemeClr val="accent1"/>
              </a:buClr>
              <a:buSzPct val="80000"/>
              <a:buFont typeface="Wingdings 3" charset="2"/>
              <a:buChar char=""/>
            </a:pPr>
            <a:r>
              <a:rPr lang="en-US" sz="1500">
                <a:solidFill>
                  <a:schemeClr val="tx1">
                    <a:lumMod val="75000"/>
                    <a:lumOff val="25000"/>
                  </a:schemeClr>
                </a:solidFill>
              </a:rPr>
              <a:t>Het kost kinderen heel veel inspanning om twee of meer dingen tegelijk te doen.</a:t>
            </a:r>
          </a:p>
          <a:p>
            <a:pPr marL="342900" indent="-342900" fontAlgn="base">
              <a:lnSpc>
                <a:spcPct val="90000"/>
              </a:lnSpc>
              <a:spcBef>
                <a:spcPts val="1000"/>
              </a:spcBef>
              <a:buClr>
                <a:schemeClr val="accent1"/>
              </a:buClr>
              <a:buSzPct val="80000"/>
              <a:buFont typeface="Wingdings 3" charset="2"/>
              <a:buChar char=""/>
            </a:pPr>
            <a:r>
              <a:rPr lang="en-US" sz="1500">
                <a:solidFill>
                  <a:schemeClr val="tx1">
                    <a:lumMod val="75000"/>
                    <a:lumOff val="25000"/>
                  </a:schemeClr>
                </a:solidFill>
              </a:rPr>
              <a:t>Kinderen zijn in de klas niet in staat voldoende informatie te onthouden om een taak af te maken.</a:t>
            </a:r>
          </a:p>
          <a:p>
            <a:pPr marL="342900" indent="-342900" fontAlgn="base">
              <a:lnSpc>
                <a:spcPct val="90000"/>
              </a:lnSpc>
              <a:spcBef>
                <a:spcPts val="1000"/>
              </a:spcBef>
              <a:buClr>
                <a:schemeClr val="accent1"/>
              </a:buClr>
              <a:buSzPct val="80000"/>
              <a:buFont typeface="Wingdings 3" charset="2"/>
              <a:buChar char=""/>
            </a:pPr>
            <a:r>
              <a:rPr lang="en-US" sz="1500">
                <a:solidFill>
                  <a:schemeClr val="tx1">
                    <a:lumMod val="75000"/>
                    <a:lumOff val="25000"/>
                  </a:schemeClr>
                </a:solidFill>
                <a:hlinkClick r:id="rId2">
                  <a:extLst>
                    <a:ext uri="{A12FA001-AC4F-418D-AE19-62706E023703}">
                      <ahyp:hlinkClr xmlns:ahyp="http://schemas.microsoft.com/office/drawing/2018/hyperlinkcolor" val="tx"/>
                    </a:ext>
                  </a:extLst>
                </a:hlinkClick>
              </a:rPr>
              <a:t>Complexe opdrachten worden deels uitgevoerd</a:t>
            </a:r>
            <a:r>
              <a:rPr lang="en-US" sz="1500">
                <a:solidFill>
                  <a:schemeClr val="tx1">
                    <a:lumMod val="75000"/>
                    <a:lumOff val="25000"/>
                  </a:schemeClr>
                </a:solidFill>
              </a:rPr>
              <a:t>. Lange zinnen worden niet onthouden.</a:t>
            </a:r>
          </a:p>
          <a:p>
            <a:pPr marL="342900" indent="-342900" fontAlgn="base">
              <a:lnSpc>
                <a:spcPct val="90000"/>
              </a:lnSpc>
              <a:spcBef>
                <a:spcPts val="1000"/>
              </a:spcBef>
              <a:buClr>
                <a:schemeClr val="accent1"/>
              </a:buClr>
              <a:buSzPct val="80000"/>
              <a:buFont typeface="Wingdings 3" charset="2"/>
              <a:buChar char=""/>
            </a:pPr>
            <a:r>
              <a:rPr lang="en-US" sz="1500">
                <a:solidFill>
                  <a:schemeClr val="tx1">
                    <a:lumMod val="75000"/>
                    <a:lumOff val="25000"/>
                  </a:schemeClr>
                </a:solidFill>
              </a:rPr>
              <a:t>Problemen met rekenen, lezen en spellen. De hoogte van het IQ van een kind maakt hierbij niet uit.</a:t>
            </a:r>
          </a:p>
          <a:p>
            <a:pPr marL="342900" indent="-342900" fontAlgn="base">
              <a:lnSpc>
                <a:spcPct val="90000"/>
              </a:lnSpc>
              <a:spcBef>
                <a:spcPts val="1000"/>
              </a:spcBef>
              <a:buClr>
                <a:schemeClr val="accent1"/>
              </a:buClr>
              <a:buSzPct val="80000"/>
              <a:buFont typeface="Wingdings 3" charset="2"/>
              <a:buChar char=""/>
            </a:pPr>
            <a:endParaRPr lang="en-US" sz="1500">
              <a:solidFill>
                <a:schemeClr val="tx1">
                  <a:lumMod val="75000"/>
                  <a:lumOff val="25000"/>
                </a:schemeClr>
              </a:solidFill>
            </a:endParaRPr>
          </a:p>
          <a:p>
            <a:pPr fontAlgn="base">
              <a:lnSpc>
                <a:spcPct val="90000"/>
              </a:lnSpc>
              <a:spcBef>
                <a:spcPts val="1000"/>
              </a:spcBef>
              <a:buClr>
                <a:schemeClr val="accent1"/>
              </a:buClr>
              <a:buSzPct val="80000"/>
              <a:buFont typeface="Wingdings 3" charset="2"/>
              <a:buChar char=""/>
            </a:pPr>
            <a:r>
              <a:rPr lang="en-US" sz="1500">
                <a:solidFill>
                  <a:schemeClr val="tx1">
                    <a:lumMod val="75000"/>
                    <a:lumOff val="25000"/>
                  </a:schemeClr>
                </a:solidFill>
              </a:rPr>
              <a:t>Problemen met het werkgeheugen blijven vaak verborgen voor familie en zelfs leerkrachten. Kinderen worden vaak gezien als lui of ongemotiveerd. Ze horen ook vaak dat ze zich beter moeten concentreren en beter moeten opletten. </a:t>
            </a:r>
          </a:p>
        </p:txBody>
      </p:sp>
    </p:spTree>
    <p:extLst>
      <p:ext uri="{BB962C8B-B14F-4D97-AF65-F5344CB8AC3E}">
        <p14:creationId xmlns:p14="http://schemas.microsoft.com/office/powerpoint/2010/main" val="764078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9B7B9619-31CE-4FB0-BE44-DF9C242A1033}"/>
              </a:ext>
            </a:extLst>
          </p:cNvPr>
          <p:cNvSpPr/>
          <p:nvPr/>
        </p:nvSpPr>
        <p:spPr>
          <a:xfrm>
            <a:off x="1072550" y="686147"/>
            <a:ext cx="7159332" cy="923330"/>
          </a:xfrm>
          <a:prstGeom prst="rect">
            <a:avLst/>
          </a:prstGeom>
          <a:noFill/>
        </p:spPr>
        <p:txBody>
          <a:bodyPr wrap="none" lIns="91440" tIns="45720" rIns="91440" bIns="45720">
            <a:spAutoFit/>
          </a:bodyPr>
          <a:lstStyle/>
          <a:p>
            <a:pPr algn="ctr"/>
            <a:r>
              <a:rPr lang="nl-NL" sz="5400" b="0" cap="none" spc="0" dirty="0">
                <a:ln w="0"/>
                <a:solidFill>
                  <a:schemeClr val="tx1"/>
                </a:solidFill>
                <a:effectLst>
                  <a:outerShdw blurRad="38100" dist="19050" dir="2700000" algn="tl" rotWithShape="0">
                    <a:schemeClr val="dk1">
                      <a:alpha val="40000"/>
                    </a:schemeClr>
                  </a:outerShdw>
                </a:effectLst>
              </a:rPr>
              <a:t>Cognitieve flexibiliteit</a:t>
            </a:r>
          </a:p>
        </p:txBody>
      </p:sp>
      <p:sp>
        <p:nvSpPr>
          <p:cNvPr id="3" name="Tekstvak 2">
            <a:extLst>
              <a:ext uri="{FF2B5EF4-FFF2-40B4-BE49-F238E27FC236}">
                <a16:creationId xmlns:a16="http://schemas.microsoft.com/office/drawing/2014/main" id="{A67A98D2-58B4-4497-BEA6-8F62D8952A4C}"/>
              </a:ext>
            </a:extLst>
          </p:cNvPr>
          <p:cNvSpPr txBox="1"/>
          <p:nvPr/>
        </p:nvSpPr>
        <p:spPr>
          <a:xfrm>
            <a:off x="1183907" y="2184935"/>
            <a:ext cx="184731" cy="646331"/>
          </a:xfrm>
          <a:prstGeom prst="rect">
            <a:avLst/>
          </a:prstGeom>
          <a:noFill/>
        </p:spPr>
        <p:txBody>
          <a:bodyPr wrap="none" rtlCol="0">
            <a:spAutoFit/>
          </a:bodyPr>
          <a:lstStyle/>
          <a:p>
            <a:endParaRPr lang="nl-NL" dirty="0"/>
          </a:p>
          <a:p>
            <a:endParaRPr lang="nl-NL" dirty="0"/>
          </a:p>
        </p:txBody>
      </p:sp>
      <p:sp>
        <p:nvSpPr>
          <p:cNvPr id="4" name="Rechthoek 3">
            <a:extLst>
              <a:ext uri="{FF2B5EF4-FFF2-40B4-BE49-F238E27FC236}">
                <a16:creationId xmlns:a16="http://schemas.microsoft.com/office/drawing/2014/main" id="{306FCF0F-4CAE-4E15-8159-5EBAC32871C1}"/>
              </a:ext>
            </a:extLst>
          </p:cNvPr>
          <p:cNvSpPr/>
          <p:nvPr/>
        </p:nvSpPr>
        <p:spPr>
          <a:xfrm>
            <a:off x="1276272" y="2184934"/>
            <a:ext cx="5349157" cy="646331"/>
          </a:xfrm>
          <a:prstGeom prst="rect">
            <a:avLst/>
          </a:prstGeom>
        </p:spPr>
        <p:txBody>
          <a:bodyPr wrap="none">
            <a:spAutoFit/>
          </a:bodyPr>
          <a:lstStyle/>
          <a:p>
            <a:r>
              <a:rPr lang="nl-NL" dirty="0">
                <a:hlinkClick r:id="rId2"/>
              </a:rPr>
              <a:t>https://www.youtube.com/watch?v=1aYlgLBLSQE</a:t>
            </a:r>
            <a:endParaRPr lang="nl-NL" dirty="0"/>
          </a:p>
          <a:p>
            <a:endParaRPr lang="nl-NL" dirty="0"/>
          </a:p>
        </p:txBody>
      </p:sp>
      <p:sp>
        <p:nvSpPr>
          <p:cNvPr id="5" name="Tekstvak 4">
            <a:extLst>
              <a:ext uri="{FF2B5EF4-FFF2-40B4-BE49-F238E27FC236}">
                <a16:creationId xmlns:a16="http://schemas.microsoft.com/office/drawing/2014/main" id="{319A5CB4-A1EF-4857-A93B-0D0F1770EE8A}"/>
              </a:ext>
            </a:extLst>
          </p:cNvPr>
          <p:cNvSpPr txBox="1"/>
          <p:nvPr/>
        </p:nvSpPr>
        <p:spPr>
          <a:xfrm>
            <a:off x="1276272" y="3676650"/>
            <a:ext cx="7159332" cy="646331"/>
          </a:xfrm>
          <a:prstGeom prst="rect">
            <a:avLst/>
          </a:prstGeom>
          <a:noFill/>
        </p:spPr>
        <p:txBody>
          <a:bodyPr wrap="square" rtlCol="0">
            <a:spAutoFit/>
          </a:bodyPr>
          <a:lstStyle/>
          <a:p>
            <a:endParaRPr lang="nl-NL" dirty="0"/>
          </a:p>
          <a:p>
            <a:endParaRPr lang="nl-NL" dirty="0"/>
          </a:p>
        </p:txBody>
      </p:sp>
    </p:spTree>
    <p:extLst>
      <p:ext uri="{BB962C8B-B14F-4D97-AF65-F5344CB8AC3E}">
        <p14:creationId xmlns:p14="http://schemas.microsoft.com/office/powerpoint/2010/main" val="4114367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a:extLst>
              <a:ext uri="{FF2B5EF4-FFF2-40B4-BE49-F238E27FC236}">
                <a16:creationId xmlns:a16="http://schemas.microsoft.com/office/drawing/2014/main" id="{2D9F39A8-6096-410E-B5E4-68A2E1998E8D}"/>
              </a:ext>
            </a:extLst>
          </p:cNvPr>
          <p:cNvSpPr/>
          <p:nvPr/>
        </p:nvSpPr>
        <p:spPr>
          <a:xfrm>
            <a:off x="155527" y="281285"/>
            <a:ext cx="11880945" cy="923330"/>
          </a:xfrm>
          <a:prstGeom prst="rect">
            <a:avLst/>
          </a:prstGeom>
          <a:noFill/>
        </p:spPr>
        <p:txBody>
          <a:bodyPr wrap="none" lIns="91440" tIns="45720" rIns="91440" bIns="45720">
            <a:spAutoFit/>
          </a:bodyPr>
          <a:lstStyle/>
          <a:p>
            <a:pPr algn="ctr"/>
            <a:r>
              <a:rPr lang="nl-NL" sz="5400" b="1" dirty="0">
                <a:ln w="9525">
                  <a:solidFill>
                    <a:schemeClr val="bg1"/>
                  </a:solidFill>
                  <a:prstDash val="solid"/>
                </a:ln>
                <a:effectLst>
                  <a:outerShdw blurRad="12700" dist="38100" dir="2700000" algn="tl" rotWithShape="0">
                    <a:schemeClr val="bg1">
                      <a:lumMod val="50000"/>
                    </a:schemeClr>
                  </a:outerShdw>
                </a:effectLst>
              </a:rPr>
              <a:t>Inleveropdracht EF (voor een cijfer)</a:t>
            </a:r>
            <a:endParaRPr lang="nl-NL"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3" name="Tekstvak 2">
            <a:extLst>
              <a:ext uri="{FF2B5EF4-FFF2-40B4-BE49-F238E27FC236}">
                <a16:creationId xmlns:a16="http://schemas.microsoft.com/office/drawing/2014/main" id="{7509ADE0-76F5-421E-8867-58AC2879314A}"/>
              </a:ext>
            </a:extLst>
          </p:cNvPr>
          <p:cNvSpPr txBox="1"/>
          <p:nvPr/>
        </p:nvSpPr>
        <p:spPr>
          <a:xfrm>
            <a:off x="390525" y="1962150"/>
            <a:ext cx="10770897" cy="3693319"/>
          </a:xfrm>
          <a:prstGeom prst="rect">
            <a:avLst/>
          </a:prstGeom>
          <a:noFill/>
        </p:spPr>
        <p:txBody>
          <a:bodyPr wrap="none" rtlCol="0">
            <a:spAutoFit/>
          </a:bodyPr>
          <a:lstStyle/>
          <a:p>
            <a:r>
              <a:rPr lang="nl-NL" i="1" dirty="0"/>
              <a:t>De film:</a:t>
            </a:r>
          </a:p>
          <a:p>
            <a:r>
              <a:rPr lang="nl-NL" dirty="0"/>
              <a:t>Bekijk de volgende film over de kleuterklas van juf </a:t>
            </a:r>
            <a:r>
              <a:rPr lang="nl-NL" dirty="0" err="1"/>
              <a:t>Jelke</a:t>
            </a:r>
            <a:r>
              <a:rPr lang="nl-NL" dirty="0"/>
              <a:t>. </a:t>
            </a:r>
            <a:r>
              <a:rPr lang="nl-NL" dirty="0" err="1"/>
              <a:t>Jelke</a:t>
            </a:r>
            <a:r>
              <a:rPr lang="nl-NL" dirty="0"/>
              <a:t> wordt gecoacht door Sanne,</a:t>
            </a:r>
          </a:p>
          <a:p>
            <a:r>
              <a:rPr lang="nl-NL" dirty="0"/>
              <a:t>Die deskundig is in hoe je de EF van kinderen kunt trainen. De eerste 8 minuten van deze film</a:t>
            </a:r>
          </a:p>
          <a:p>
            <a:r>
              <a:rPr lang="nl-NL" dirty="0"/>
              <a:t>Wordt nog eens uitgelegd hoe het zit met EF. Daarna wordt aan de hand van de lesvoorbeelden</a:t>
            </a:r>
          </a:p>
          <a:p>
            <a:pPr lvl="0"/>
            <a:r>
              <a:rPr lang="nl-NL" dirty="0"/>
              <a:t>Besproken wat </a:t>
            </a:r>
            <a:r>
              <a:rPr lang="nl-NL" dirty="0" err="1"/>
              <a:t>Jelke</a:t>
            </a:r>
            <a:r>
              <a:rPr lang="nl-NL" dirty="0"/>
              <a:t> allemaal kan doen om de ontwikkeling van EF te stimuleren. Bij ong. 35 minuten</a:t>
            </a:r>
          </a:p>
          <a:p>
            <a:pPr lvl="0"/>
            <a:r>
              <a:rPr lang="nl-NL" dirty="0"/>
              <a:t>Kijken heb je al genoeg tips gezien, dan kan je stoppen.</a:t>
            </a:r>
          </a:p>
          <a:p>
            <a:pPr lvl="0"/>
            <a:endParaRPr lang="nl-NL" dirty="0">
              <a:solidFill>
                <a:prstClr val="black"/>
              </a:solidFill>
            </a:endParaRPr>
          </a:p>
          <a:p>
            <a:pPr lvl="0"/>
            <a:r>
              <a:rPr lang="nl-NL" dirty="0">
                <a:solidFill>
                  <a:prstClr val="black"/>
                </a:solidFill>
                <a:hlinkClick r:id="rId2"/>
              </a:rPr>
              <a:t>https://www.youtube.com/watch?app=desktop&amp;v=wQwxhaardEI&amp;t=13s</a:t>
            </a:r>
            <a:endParaRPr lang="nl-NL" dirty="0">
              <a:solidFill>
                <a:prstClr val="black"/>
              </a:solidFill>
            </a:endParaRPr>
          </a:p>
          <a:p>
            <a:endParaRPr lang="nl-NL" dirty="0"/>
          </a:p>
          <a:p>
            <a:endParaRPr lang="nl-NL" dirty="0"/>
          </a:p>
          <a:p>
            <a:r>
              <a:rPr lang="nl-NL" i="1" dirty="0"/>
              <a:t>Opdracht</a:t>
            </a:r>
          </a:p>
          <a:p>
            <a:r>
              <a:rPr lang="nl-NL" dirty="0"/>
              <a:t>Hieronder zie je een lijst van onderwerpen die in de film aan de orde komen.</a:t>
            </a:r>
          </a:p>
          <a:p>
            <a:r>
              <a:rPr lang="nl-NL" b="1" dirty="0"/>
              <a:t>Leg bij elk onderwerp uit hoe je hiermee de ontwikkeling van EF bij de kinderen kunt stimuleren</a:t>
            </a:r>
          </a:p>
        </p:txBody>
      </p:sp>
    </p:spTree>
    <p:extLst>
      <p:ext uri="{BB962C8B-B14F-4D97-AF65-F5344CB8AC3E}">
        <p14:creationId xmlns:p14="http://schemas.microsoft.com/office/powerpoint/2010/main" val="656095923"/>
      </p:ext>
    </p:extLst>
  </p:cSld>
  <p:clrMapOvr>
    <a:masterClrMapping/>
  </p:clrMapOvr>
</p:sld>
</file>

<file path=ppt/theme/theme1.xml><?xml version="1.0" encoding="utf-8"?>
<a:theme xmlns:a="http://schemas.openxmlformats.org/drawingml/2006/main" name="Facet">
  <a:themeElements>
    <a:clrScheme name="Roo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344</TotalTime>
  <Words>987</Words>
  <Application>Microsoft Office PowerPoint</Application>
  <PresentationFormat>Breedbeeld</PresentationFormat>
  <Paragraphs>103</Paragraphs>
  <Slides>11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11</vt:i4>
      </vt:variant>
    </vt:vector>
  </HeadingPairs>
  <TitlesOfParts>
    <vt:vector size="17" baseType="lpstr">
      <vt:lpstr>Arial</vt:lpstr>
      <vt:lpstr>Calibri</vt:lpstr>
      <vt:lpstr>Trebuchet MS</vt:lpstr>
      <vt:lpstr>Wingdings</vt:lpstr>
      <vt:lpstr>Wingdings 3</vt:lpstr>
      <vt:lpstr>Facet</vt:lpstr>
      <vt:lpstr>Executieve functies</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Executieve functies</dc:title>
  <dc:creator>Laura Beeftink</dc:creator>
  <cp:lastModifiedBy>Laura Beeftink</cp:lastModifiedBy>
  <cp:revision>15</cp:revision>
  <dcterms:created xsi:type="dcterms:W3CDTF">2021-07-09T09:28:22Z</dcterms:created>
  <dcterms:modified xsi:type="dcterms:W3CDTF">2021-10-21T05:10:55Z</dcterms:modified>
</cp:coreProperties>
</file>